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4728" autoAdjust="0"/>
  </p:normalViewPr>
  <p:slideViewPr>
    <p:cSldViewPr snapToGrid="0">
      <p:cViewPr varScale="1">
        <p:scale>
          <a:sx n="36" d="100"/>
          <a:sy n="36" d="100"/>
        </p:scale>
        <p:origin x="906"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D530C-608D-4231-9962-ADB044DB48A8}" type="datetimeFigureOut">
              <a:rPr lang="en-IN" smtClean="0"/>
              <a:t>28-04-2023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400D9A-DCE2-4519-ACDD-15CBB7D9F136}" type="slidenum">
              <a:rPr lang="en-IN" smtClean="0"/>
              <a:t>‹#›</a:t>
            </a:fld>
            <a:endParaRPr lang="en-IN"/>
          </a:p>
        </p:txBody>
      </p:sp>
    </p:spTree>
    <p:extLst>
      <p:ext uri="{BB962C8B-B14F-4D97-AF65-F5344CB8AC3E}">
        <p14:creationId xmlns:p14="http://schemas.microsoft.com/office/powerpoint/2010/main" val="2859429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400D9A-DCE2-4519-ACDD-15CBB7D9F136}" type="slidenum">
              <a:rPr lang="en-IN" smtClean="0"/>
              <a:t>5</a:t>
            </a:fld>
            <a:endParaRPr lang="en-IN"/>
          </a:p>
        </p:txBody>
      </p:sp>
    </p:spTree>
    <p:extLst>
      <p:ext uri="{BB962C8B-B14F-4D97-AF65-F5344CB8AC3E}">
        <p14:creationId xmlns:p14="http://schemas.microsoft.com/office/powerpoint/2010/main" val="363374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08E4C0-CC1B-E2F4-53AD-611AD571F6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8F393B01-C4B2-B10B-8B3E-D7B3FDD8D9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FCEE7E83-D63A-A6A8-41BC-35D28460F724}"/>
              </a:ext>
            </a:extLst>
          </p:cNvPr>
          <p:cNvSpPr>
            <a:spLocks noGrp="1"/>
          </p:cNvSpPr>
          <p:nvPr>
            <p:ph type="dt" sz="half" idx="10"/>
          </p:nvPr>
        </p:nvSpPr>
        <p:spPr/>
        <p:txBody>
          <a:bodyPr/>
          <a:lstStyle/>
          <a:p>
            <a:fld id="{D618D0BA-6F94-4E11-8EE0-8A159A8BF687}" type="datetimeFigureOut">
              <a:rPr lang="en-IN" smtClean="0"/>
              <a:t>28-04-2023</a:t>
            </a:fld>
            <a:endParaRPr lang="en-IN"/>
          </a:p>
        </p:txBody>
      </p:sp>
      <p:sp>
        <p:nvSpPr>
          <p:cNvPr id="5" name="Footer Placeholder 4">
            <a:extLst>
              <a:ext uri="{FF2B5EF4-FFF2-40B4-BE49-F238E27FC236}">
                <a16:creationId xmlns="" xmlns:a16="http://schemas.microsoft.com/office/drawing/2014/main" id="{2F558A95-C4DB-1256-EBA2-E9293ABA17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CD242DA-50FC-C055-52F5-65805784497C}"/>
              </a:ext>
            </a:extLst>
          </p:cNvPr>
          <p:cNvSpPr>
            <a:spLocks noGrp="1"/>
          </p:cNvSpPr>
          <p:nvPr>
            <p:ph type="sldNum" sz="quarter" idx="12"/>
          </p:nvPr>
        </p:nvSpPr>
        <p:spPr/>
        <p:txBody>
          <a:bodyPr/>
          <a:lstStyle/>
          <a:p>
            <a:fld id="{C0FD3392-6573-4B63-AD88-2AC62B4D2401}" type="slidenum">
              <a:rPr lang="en-IN" smtClean="0"/>
              <a:t>‹#›</a:t>
            </a:fld>
            <a:endParaRPr lang="en-IN"/>
          </a:p>
        </p:txBody>
      </p:sp>
    </p:spTree>
    <p:extLst>
      <p:ext uri="{BB962C8B-B14F-4D97-AF65-F5344CB8AC3E}">
        <p14:creationId xmlns:p14="http://schemas.microsoft.com/office/powerpoint/2010/main" val="3097861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A0CEDC-8F54-7770-1CCE-8280FFF401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8EC41EA-9BDB-20F8-4F50-3F8AB56D6E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69D50E6-0BCB-9623-4008-98CB6E398728}"/>
              </a:ext>
            </a:extLst>
          </p:cNvPr>
          <p:cNvSpPr>
            <a:spLocks noGrp="1"/>
          </p:cNvSpPr>
          <p:nvPr>
            <p:ph type="dt" sz="half" idx="10"/>
          </p:nvPr>
        </p:nvSpPr>
        <p:spPr/>
        <p:txBody>
          <a:bodyPr/>
          <a:lstStyle/>
          <a:p>
            <a:fld id="{D618D0BA-6F94-4E11-8EE0-8A159A8BF687}" type="datetimeFigureOut">
              <a:rPr lang="en-IN" smtClean="0"/>
              <a:t>28-04-2023</a:t>
            </a:fld>
            <a:endParaRPr lang="en-IN"/>
          </a:p>
        </p:txBody>
      </p:sp>
      <p:sp>
        <p:nvSpPr>
          <p:cNvPr id="5" name="Footer Placeholder 4">
            <a:extLst>
              <a:ext uri="{FF2B5EF4-FFF2-40B4-BE49-F238E27FC236}">
                <a16:creationId xmlns="" xmlns:a16="http://schemas.microsoft.com/office/drawing/2014/main" id="{7203D0EA-48CE-EF44-E9FA-3D2F7F1992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E0F06C6D-3281-7B33-7BAD-A22617312571}"/>
              </a:ext>
            </a:extLst>
          </p:cNvPr>
          <p:cNvSpPr>
            <a:spLocks noGrp="1"/>
          </p:cNvSpPr>
          <p:nvPr>
            <p:ph type="sldNum" sz="quarter" idx="12"/>
          </p:nvPr>
        </p:nvSpPr>
        <p:spPr/>
        <p:txBody>
          <a:bodyPr/>
          <a:lstStyle/>
          <a:p>
            <a:fld id="{C0FD3392-6573-4B63-AD88-2AC62B4D2401}" type="slidenum">
              <a:rPr lang="en-IN" smtClean="0"/>
              <a:t>‹#›</a:t>
            </a:fld>
            <a:endParaRPr lang="en-IN"/>
          </a:p>
        </p:txBody>
      </p:sp>
    </p:spTree>
    <p:extLst>
      <p:ext uri="{BB962C8B-B14F-4D97-AF65-F5344CB8AC3E}">
        <p14:creationId xmlns:p14="http://schemas.microsoft.com/office/powerpoint/2010/main" val="2589370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F7DD4B8-81ED-9B0A-D1C4-4047682B02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093FBA25-79F9-2691-2804-5D1281560F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58F72D8-7D23-6EE3-3581-CC767EDA6449}"/>
              </a:ext>
            </a:extLst>
          </p:cNvPr>
          <p:cNvSpPr>
            <a:spLocks noGrp="1"/>
          </p:cNvSpPr>
          <p:nvPr>
            <p:ph type="dt" sz="half" idx="10"/>
          </p:nvPr>
        </p:nvSpPr>
        <p:spPr/>
        <p:txBody>
          <a:bodyPr/>
          <a:lstStyle/>
          <a:p>
            <a:fld id="{D618D0BA-6F94-4E11-8EE0-8A159A8BF687}" type="datetimeFigureOut">
              <a:rPr lang="en-IN" smtClean="0"/>
              <a:t>28-04-2023</a:t>
            </a:fld>
            <a:endParaRPr lang="en-IN"/>
          </a:p>
        </p:txBody>
      </p:sp>
      <p:sp>
        <p:nvSpPr>
          <p:cNvPr id="5" name="Footer Placeholder 4">
            <a:extLst>
              <a:ext uri="{FF2B5EF4-FFF2-40B4-BE49-F238E27FC236}">
                <a16:creationId xmlns="" xmlns:a16="http://schemas.microsoft.com/office/drawing/2014/main" id="{35A9A935-E2AA-14F3-3052-474CCC267A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C55F15D-D0DE-B8DD-2E82-2862419A2F63}"/>
              </a:ext>
            </a:extLst>
          </p:cNvPr>
          <p:cNvSpPr>
            <a:spLocks noGrp="1"/>
          </p:cNvSpPr>
          <p:nvPr>
            <p:ph type="sldNum" sz="quarter" idx="12"/>
          </p:nvPr>
        </p:nvSpPr>
        <p:spPr/>
        <p:txBody>
          <a:bodyPr/>
          <a:lstStyle/>
          <a:p>
            <a:fld id="{C0FD3392-6573-4B63-AD88-2AC62B4D2401}" type="slidenum">
              <a:rPr lang="en-IN" smtClean="0"/>
              <a:t>‹#›</a:t>
            </a:fld>
            <a:endParaRPr lang="en-IN"/>
          </a:p>
        </p:txBody>
      </p:sp>
    </p:spTree>
    <p:extLst>
      <p:ext uri="{BB962C8B-B14F-4D97-AF65-F5344CB8AC3E}">
        <p14:creationId xmlns:p14="http://schemas.microsoft.com/office/powerpoint/2010/main" val="1409557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96940C-8C48-CE95-6F02-8B54CD2976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02B4F52A-F194-24BB-8D39-AB224C300F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1ACAD32-E165-310C-7DF9-0926C84BD383}"/>
              </a:ext>
            </a:extLst>
          </p:cNvPr>
          <p:cNvSpPr>
            <a:spLocks noGrp="1"/>
          </p:cNvSpPr>
          <p:nvPr>
            <p:ph type="dt" sz="half" idx="10"/>
          </p:nvPr>
        </p:nvSpPr>
        <p:spPr/>
        <p:txBody>
          <a:bodyPr/>
          <a:lstStyle/>
          <a:p>
            <a:fld id="{D618D0BA-6F94-4E11-8EE0-8A159A8BF687}" type="datetimeFigureOut">
              <a:rPr lang="en-IN" smtClean="0"/>
              <a:t>28-04-2023</a:t>
            </a:fld>
            <a:endParaRPr lang="en-IN"/>
          </a:p>
        </p:txBody>
      </p:sp>
      <p:sp>
        <p:nvSpPr>
          <p:cNvPr id="5" name="Footer Placeholder 4">
            <a:extLst>
              <a:ext uri="{FF2B5EF4-FFF2-40B4-BE49-F238E27FC236}">
                <a16:creationId xmlns="" xmlns:a16="http://schemas.microsoft.com/office/drawing/2014/main" id="{352D1A77-8FE8-55F5-33E7-C675EF577C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DC077E1-0DC7-E53A-422C-EE551290957A}"/>
              </a:ext>
            </a:extLst>
          </p:cNvPr>
          <p:cNvSpPr>
            <a:spLocks noGrp="1"/>
          </p:cNvSpPr>
          <p:nvPr>
            <p:ph type="sldNum" sz="quarter" idx="12"/>
          </p:nvPr>
        </p:nvSpPr>
        <p:spPr/>
        <p:txBody>
          <a:bodyPr/>
          <a:lstStyle/>
          <a:p>
            <a:fld id="{C0FD3392-6573-4B63-AD88-2AC62B4D2401}" type="slidenum">
              <a:rPr lang="en-IN" smtClean="0"/>
              <a:t>‹#›</a:t>
            </a:fld>
            <a:endParaRPr lang="en-IN"/>
          </a:p>
        </p:txBody>
      </p:sp>
    </p:spTree>
    <p:extLst>
      <p:ext uri="{BB962C8B-B14F-4D97-AF65-F5344CB8AC3E}">
        <p14:creationId xmlns:p14="http://schemas.microsoft.com/office/powerpoint/2010/main" val="1953750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599C80-BE04-6C14-5C89-E9849C32C6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CCF15E5-210A-BBE0-8EE3-A22A69754E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1390FE0B-E595-D9D2-21DA-21545C5733AB}"/>
              </a:ext>
            </a:extLst>
          </p:cNvPr>
          <p:cNvSpPr>
            <a:spLocks noGrp="1"/>
          </p:cNvSpPr>
          <p:nvPr>
            <p:ph type="dt" sz="half" idx="10"/>
          </p:nvPr>
        </p:nvSpPr>
        <p:spPr/>
        <p:txBody>
          <a:bodyPr/>
          <a:lstStyle/>
          <a:p>
            <a:fld id="{D618D0BA-6F94-4E11-8EE0-8A159A8BF687}" type="datetimeFigureOut">
              <a:rPr lang="en-IN" smtClean="0"/>
              <a:t>28-04-2023</a:t>
            </a:fld>
            <a:endParaRPr lang="en-IN"/>
          </a:p>
        </p:txBody>
      </p:sp>
      <p:sp>
        <p:nvSpPr>
          <p:cNvPr id="5" name="Footer Placeholder 4">
            <a:extLst>
              <a:ext uri="{FF2B5EF4-FFF2-40B4-BE49-F238E27FC236}">
                <a16:creationId xmlns="" xmlns:a16="http://schemas.microsoft.com/office/drawing/2014/main" id="{F06EA0AE-E5BC-D276-57BB-EC9035748A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67EA758-A9BB-BA17-3268-C9F3DC95F78D}"/>
              </a:ext>
            </a:extLst>
          </p:cNvPr>
          <p:cNvSpPr>
            <a:spLocks noGrp="1"/>
          </p:cNvSpPr>
          <p:nvPr>
            <p:ph type="sldNum" sz="quarter" idx="12"/>
          </p:nvPr>
        </p:nvSpPr>
        <p:spPr/>
        <p:txBody>
          <a:bodyPr/>
          <a:lstStyle/>
          <a:p>
            <a:fld id="{C0FD3392-6573-4B63-AD88-2AC62B4D2401}" type="slidenum">
              <a:rPr lang="en-IN" smtClean="0"/>
              <a:t>‹#›</a:t>
            </a:fld>
            <a:endParaRPr lang="en-IN"/>
          </a:p>
        </p:txBody>
      </p:sp>
    </p:spTree>
    <p:extLst>
      <p:ext uri="{BB962C8B-B14F-4D97-AF65-F5344CB8AC3E}">
        <p14:creationId xmlns:p14="http://schemas.microsoft.com/office/powerpoint/2010/main" val="200281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EB694A-DAEE-D330-4159-2991CC15E5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1242E34-8D2C-1215-D929-F1093AE8EB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E736B8E0-F13E-01D1-5351-CC18AD504F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1EF3E809-229D-B193-BE18-6FC7B700E011}"/>
              </a:ext>
            </a:extLst>
          </p:cNvPr>
          <p:cNvSpPr>
            <a:spLocks noGrp="1"/>
          </p:cNvSpPr>
          <p:nvPr>
            <p:ph type="dt" sz="half" idx="10"/>
          </p:nvPr>
        </p:nvSpPr>
        <p:spPr/>
        <p:txBody>
          <a:bodyPr/>
          <a:lstStyle/>
          <a:p>
            <a:fld id="{D618D0BA-6F94-4E11-8EE0-8A159A8BF687}" type="datetimeFigureOut">
              <a:rPr lang="en-IN" smtClean="0"/>
              <a:t>28-04-2023</a:t>
            </a:fld>
            <a:endParaRPr lang="en-IN"/>
          </a:p>
        </p:txBody>
      </p:sp>
      <p:sp>
        <p:nvSpPr>
          <p:cNvPr id="6" name="Footer Placeholder 5">
            <a:extLst>
              <a:ext uri="{FF2B5EF4-FFF2-40B4-BE49-F238E27FC236}">
                <a16:creationId xmlns="" xmlns:a16="http://schemas.microsoft.com/office/drawing/2014/main" id="{C23A5DF4-C9E9-3A80-35B4-E9C4C7C1D8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98B84BA-FC32-ED45-2DEB-21DA1A44BF69}"/>
              </a:ext>
            </a:extLst>
          </p:cNvPr>
          <p:cNvSpPr>
            <a:spLocks noGrp="1"/>
          </p:cNvSpPr>
          <p:nvPr>
            <p:ph type="sldNum" sz="quarter" idx="12"/>
          </p:nvPr>
        </p:nvSpPr>
        <p:spPr/>
        <p:txBody>
          <a:bodyPr/>
          <a:lstStyle/>
          <a:p>
            <a:fld id="{C0FD3392-6573-4B63-AD88-2AC62B4D2401}" type="slidenum">
              <a:rPr lang="en-IN" smtClean="0"/>
              <a:t>‹#›</a:t>
            </a:fld>
            <a:endParaRPr lang="en-IN"/>
          </a:p>
        </p:txBody>
      </p:sp>
    </p:spTree>
    <p:extLst>
      <p:ext uri="{BB962C8B-B14F-4D97-AF65-F5344CB8AC3E}">
        <p14:creationId xmlns:p14="http://schemas.microsoft.com/office/powerpoint/2010/main" val="2115950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77270D-536C-F67A-125D-826E2E3AD2F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F3C6675D-BBA4-AB07-2907-492EF636FC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3BF3A25-90CF-FAE7-11F1-C61913E3B3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BD46B313-46C5-7C74-E6BB-6268A4BBE1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8234981-0A78-8856-8A51-6D79DE28F3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7B4632E4-50BA-F0B0-AA01-D40D4839A3D1}"/>
              </a:ext>
            </a:extLst>
          </p:cNvPr>
          <p:cNvSpPr>
            <a:spLocks noGrp="1"/>
          </p:cNvSpPr>
          <p:nvPr>
            <p:ph type="dt" sz="half" idx="10"/>
          </p:nvPr>
        </p:nvSpPr>
        <p:spPr/>
        <p:txBody>
          <a:bodyPr/>
          <a:lstStyle/>
          <a:p>
            <a:fld id="{D618D0BA-6F94-4E11-8EE0-8A159A8BF687}" type="datetimeFigureOut">
              <a:rPr lang="en-IN" smtClean="0"/>
              <a:t>28-04-2023</a:t>
            </a:fld>
            <a:endParaRPr lang="en-IN"/>
          </a:p>
        </p:txBody>
      </p:sp>
      <p:sp>
        <p:nvSpPr>
          <p:cNvPr id="8" name="Footer Placeholder 7">
            <a:extLst>
              <a:ext uri="{FF2B5EF4-FFF2-40B4-BE49-F238E27FC236}">
                <a16:creationId xmlns="" xmlns:a16="http://schemas.microsoft.com/office/drawing/2014/main" id="{FE0A324E-976B-5BF3-BA52-42B5D231AA3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FC57C6F4-C24F-D6F9-3722-26FC2C196D0B}"/>
              </a:ext>
            </a:extLst>
          </p:cNvPr>
          <p:cNvSpPr>
            <a:spLocks noGrp="1"/>
          </p:cNvSpPr>
          <p:nvPr>
            <p:ph type="sldNum" sz="quarter" idx="12"/>
          </p:nvPr>
        </p:nvSpPr>
        <p:spPr/>
        <p:txBody>
          <a:bodyPr/>
          <a:lstStyle/>
          <a:p>
            <a:fld id="{C0FD3392-6573-4B63-AD88-2AC62B4D2401}" type="slidenum">
              <a:rPr lang="en-IN" smtClean="0"/>
              <a:t>‹#›</a:t>
            </a:fld>
            <a:endParaRPr lang="en-IN"/>
          </a:p>
        </p:txBody>
      </p:sp>
    </p:spTree>
    <p:extLst>
      <p:ext uri="{BB962C8B-B14F-4D97-AF65-F5344CB8AC3E}">
        <p14:creationId xmlns:p14="http://schemas.microsoft.com/office/powerpoint/2010/main" val="348396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1F2B30-3675-AE43-F9C2-9912608FA4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F4606755-B49C-33C4-078F-A3DBFEA956C5}"/>
              </a:ext>
            </a:extLst>
          </p:cNvPr>
          <p:cNvSpPr>
            <a:spLocks noGrp="1"/>
          </p:cNvSpPr>
          <p:nvPr>
            <p:ph type="dt" sz="half" idx="10"/>
          </p:nvPr>
        </p:nvSpPr>
        <p:spPr/>
        <p:txBody>
          <a:bodyPr/>
          <a:lstStyle/>
          <a:p>
            <a:fld id="{D618D0BA-6F94-4E11-8EE0-8A159A8BF687}" type="datetimeFigureOut">
              <a:rPr lang="en-IN" smtClean="0"/>
              <a:t>28-04-2023</a:t>
            </a:fld>
            <a:endParaRPr lang="en-IN"/>
          </a:p>
        </p:txBody>
      </p:sp>
      <p:sp>
        <p:nvSpPr>
          <p:cNvPr id="4" name="Footer Placeholder 3">
            <a:extLst>
              <a:ext uri="{FF2B5EF4-FFF2-40B4-BE49-F238E27FC236}">
                <a16:creationId xmlns="" xmlns:a16="http://schemas.microsoft.com/office/drawing/2014/main" id="{62913D8B-F77E-4D58-090F-AAEAD1E86B2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47BAFC3D-2223-EF20-F81B-A4E0EBB6FA45}"/>
              </a:ext>
            </a:extLst>
          </p:cNvPr>
          <p:cNvSpPr>
            <a:spLocks noGrp="1"/>
          </p:cNvSpPr>
          <p:nvPr>
            <p:ph type="sldNum" sz="quarter" idx="12"/>
          </p:nvPr>
        </p:nvSpPr>
        <p:spPr/>
        <p:txBody>
          <a:bodyPr/>
          <a:lstStyle/>
          <a:p>
            <a:fld id="{C0FD3392-6573-4B63-AD88-2AC62B4D2401}" type="slidenum">
              <a:rPr lang="en-IN" smtClean="0"/>
              <a:t>‹#›</a:t>
            </a:fld>
            <a:endParaRPr lang="en-IN"/>
          </a:p>
        </p:txBody>
      </p:sp>
    </p:spTree>
    <p:extLst>
      <p:ext uri="{BB962C8B-B14F-4D97-AF65-F5344CB8AC3E}">
        <p14:creationId xmlns:p14="http://schemas.microsoft.com/office/powerpoint/2010/main" val="408736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0C8443E-AE0D-5AC9-A8AB-F9EF62EB8F3E}"/>
              </a:ext>
            </a:extLst>
          </p:cNvPr>
          <p:cNvSpPr>
            <a:spLocks noGrp="1"/>
          </p:cNvSpPr>
          <p:nvPr>
            <p:ph type="dt" sz="half" idx="10"/>
          </p:nvPr>
        </p:nvSpPr>
        <p:spPr/>
        <p:txBody>
          <a:bodyPr/>
          <a:lstStyle/>
          <a:p>
            <a:fld id="{D618D0BA-6F94-4E11-8EE0-8A159A8BF687}" type="datetimeFigureOut">
              <a:rPr lang="en-IN" smtClean="0"/>
              <a:t>28-04-2023</a:t>
            </a:fld>
            <a:endParaRPr lang="en-IN"/>
          </a:p>
        </p:txBody>
      </p:sp>
      <p:sp>
        <p:nvSpPr>
          <p:cNvPr id="3" name="Footer Placeholder 2">
            <a:extLst>
              <a:ext uri="{FF2B5EF4-FFF2-40B4-BE49-F238E27FC236}">
                <a16:creationId xmlns="" xmlns:a16="http://schemas.microsoft.com/office/drawing/2014/main" id="{E1674FC9-10B1-206A-3F70-EEA712D881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E5863C79-757A-3566-78F3-570214F93C65}"/>
              </a:ext>
            </a:extLst>
          </p:cNvPr>
          <p:cNvSpPr>
            <a:spLocks noGrp="1"/>
          </p:cNvSpPr>
          <p:nvPr>
            <p:ph type="sldNum" sz="quarter" idx="12"/>
          </p:nvPr>
        </p:nvSpPr>
        <p:spPr/>
        <p:txBody>
          <a:bodyPr/>
          <a:lstStyle/>
          <a:p>
            <a:fld id="{C0FD3392-6573-4B63-AD88-2AC62B4D2401}" type="slidenum">
              <a:rPr lang="en-IN" smtClean="0"/>
              <a:t>‹#›</a:t>
            </a:fld>
            <a:endParaRPr lang="en-IN"/>
          </a:p>
        </p:txBody>
      </p:sp>
    </p:spTree>
    <p:extLst>
      <p:ext uri="{BB962C8B-B14F-4D97-AF65-F5344CB8AC3E}">
        <p14:creationId xmlns:p14="http://schemas.microsoft.com/office/powerpoint/2010/main" val="2504298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83D1E3-D5A7-2244-DC28-0CAF14E15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9EBD26A9-B295-5D4E-84B4-AC72B4E5C1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75F5B11E-6AF4-3E6E-3EBD-CB0EA7C2EA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3392B3A-B183-CBE7-7535-D112D605ABCD}"/>
              </a:ext>
            </a:extLst>
          </p:cNvPr>
          <p:cNvSpPr>
            <a:spLocks noGrp="1"/>
          </p:cNvSpPr>
          <p:nvPr>
            <p:ph type="dt" sz="half" idx="10"/>
          </p:nvPr>
        </p:nvSpPr>
        <p:spPr/>
        <p:txBody>
          <a:bodyPr/>
          <a:lstStyle/>
          <a:p>
            <a:fld id="{D618D0BA-6F94-4E11-8EE0-8A159A8BF687}" type="datetimeFigureOut">
              <a:rPr lang="en-IN" smtClean="0"/>
              <a:t>28-04-2023</a:t>
            </a:fld>
            <a:endParaRPr lang="en-IN"/>
          </a:p>
        </p:txBody>
      </p:sp>
      <p:sp>
        <p:nvSpPr>
          <p:cNvPr id="6" name="Footer Placeholder 5">
            <a:extLst>
              <a:ext uri="{FF2B5EF4-FFF2-40B4-BE49-F238E27FC236}">
                <a16:creationId xmlns="" xmlns:a16="http://schemas.microsoft.com/office/drawing/2014/main" id="{B1A6CAA6-FF16-46E2-5EC2-0279C64D49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1251E298-36CD-0ACE-90C3-12BC6E61791A}"/>
              </a:ext>
            </a:extLst>
          </p:cNvPr>
          <p:cNvSpPr>
            <a:spLocks noGrp="1"/>
          </p:cNvSpPr>
          <p:nvPr>
            <p:ph type="sldNum" sz="quarter" idx="12"/>
          </p:nvPr>
        </p:nvSpPr>
        <p:spPr/>
        <p:txBody>
          <a:bodyPr/>
          <a:lstStyle/>
          <a:p>
            <a:fld id="{C0FD3392-6573-4B63-AD88-2AC62B4D2401}" type="slidenum">
              <a:rPr lang="en-IN" smtClean="0"/>
              <a:t>‹#›</a:t>
            </a:fld>
            <a:endParaRPr lang="en-IN"/>
          </a:p>
        </p:txBody>
      </p:sp>
    </p:spTree>
    <p:extLst>
      <p:ext uri="{BB962C8B-B14F-4D97-AF65-F5344CB8AC3E}">
        <p14:creationId xmlns:p14="http://schemas.microsoft.com/office/powerpoint/2010/main" val="3443180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E3E3F0-32B1-FAB9-0453-5FD2B1929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3F21A58A-335E-25EE-7FAD-99259FD426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132A6F2B-D5D4-8A10-5C40-8ACE6B09EC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230FF25-07AD-145B-D827-B5D535EC13BB}"/>
              </a:ext>
            </a:extLst>
          </p:cNvPr>
          <p:cNvSpPr>
            <a:spLocks noGrp="1"/>
          </p:cNvSpPr>
          <p:nvPr>
            <p:ph type="dt" sz="half" idx="10"/>
          </p:nvPr>
        </p:nvSpPr>
        <p:spPr/>
        <p:txBody>
          <a:bodyPr/>
          <a:lstStyle/>
          <a:p>
            <a:fld id="{D618D0BA-6F94-4E11-8EE0-8A159A8BF687}" type="datetimeFigureOut">
              <a:rPr lang="en-IN" smtClean="0"/>
              <a:t>28-04-2023</a:t>
            </a:fld>
            <a:endParaRPr lang="en-IN"/>
          </a:p>
        </p:txBody>
      </p:sp>
      <p:sp>
        <p:nvSpPr>
          <p:cNvPr id="6" name="Footer Placeholder 5">
            <a:extLst>
              <a:ext uri="{FF2B5EF4-FFF2-40B4-BE49-F238E27FC236}">
                <a16:creationId xmlns="" xmlns:a16="http://schemas.microsoft.com/office/drawing/2014/main" id="{75980317-98E8-9F1D-DB94-38B7D8E3DE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B5AC9EF-F2D6-D65F-86BF-513C01863073}"/>
              </a:ext>
            </a:extLst>
          </p:cNvPr>
          <p:cNvSpPr>
            <a:spLocks noGrp="1"/>
          </p:cNvSpPr>
          <p:nvPr>
            <p:ph type="sldNum" sz="quarter" idx="12"/>
          </p:nvPr>
        </p:nvSpPr>
        <p:spPr/>
        <p:txBody>
          <a:bodyPr/>
          <a:lstStyle/>
          <a:p>
            <a:fld id="{C0FD3392-6573-4B63-AD88-2AC62B4D2401}" type="slidenum">
              <a:rPr lang="en-IN" smtClean="0"/>
              <a:t>‹#›</a:t>
            </a:fld>
            <a:endParaRPr lang="en-IN"/>
          </a:p>
        </p:txBody>
      </p:sp>
    </p:spTree>
    <p:extLst>
      <p:ext uri="{BB962C8B-B14F-4D97-AF65-F5344CB8AC3E}">
        <p14:creationId xmlns:p14="http://schemas.microsoft.com/office/powerpoint/2010/main" val="2598994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212E12E-973F-2625-1C46-F20751FA27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83FB912-C0E8-25F7-7FCD-A9CEE59E5C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69D3B0C3-8D7F-FAF0-26DB-7FCE8414A6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8D0BA-6F94-4E11-8EE0-8A159A8BF687}" type="datetimeFigureOut">
              <a:rPr lang="en-IN" smtClean="0"/>
              <a:t>28-04-2023</a:t>
            </a:fld>
            <a:endParaRPr lang="en-IN"/>
          </a:p>
        </p:txBody>
      </p:sp>
      <p:sp>
        <p:nvSpPr>
          <p:cNvPr id="5" name="Footer Placeholder 4">
            <a:extLst>
              <a:ext uri="{FF2B5EF4-FFF2-40B4-BE49-F238E27FC236}">
                <a16:creationId xmlns="" xmlns:a16="http://schemas.microsoft.com/office/drawing/2014/main" id="{DB72EF8F-E5C1-9BAF-6539-B7CBA42DD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2314B4FF-1145-785D-6B4B-53C9D0E292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D3392-6573-4B63-AD88-2AC62B4D2401}" type="slidenum">
              <a:rPr lang="en-IN" smtClean="0"/>
              <a:t>‹#›</a:t>
            </a:fld>
            <a:endParaRPr lang="en-IN"/>
          </a:p>
        </p:txBody>
      </p:sp>
    </p:spTree>
    <p:extLst>
      <p:ext uri="{BB962C8B-B14F-4D97-AF65-F5344CB8AC3E}">
        <p14:creationId xmlns:p14="http://schemas.microsoft.com/office/powerpoint/2010/main" val="3816042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C9D8E044-1F0C-ECE9-4A8A-174347D66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406" y="1227527"/>
            <a:ext cx="9685866" cy="5300134"/>
          </a:xfrm>
          <a:prstGeom prst="rect">
            <a:avLst/>
          </a:prstGeom>
          <a:effectLst>
            <a:reflection blurRad="1041400" endPos="0" dist="50800" dir="5400000" sy="-100000" algn="bl" rotWithShape="0"/>
          </a:effectLst>
        </p:spPr>
      </p:pic>
      <p:sp>
        <p:nvSpPr>
          <p:cNvPr id="3" name="Subtitle 2">
            <a:extLst>
              <a:ext uri="{FF2B5EF4-FFF2-40B4-BE49-F238E27FC236}">
                <a16:creationId xmlns="" xmlns:a16="http://schemas.microsoft.com/office/drawing/2014/main" id="{965250F1-DC72-CA61-DCF8-EE1996795B1B}"/>
              </a:ext>
            </a:extLst>
          </p:cNvPr>
          <p:cNvSpPr>
            <a:spLocks noGrp="1"/>
          </p:cNvSpPr>
          <p:nvPr>
            <p:ph type="subTitle" idx="1"/>
          </p:nvPr>
        </p:nvSpPr>
        <p:spPr>
          <a:xfrm>
            <a:off x="1456266" y="1469037"/>
            <a:ext cx="9334006" cy="4458184"/>
          </a:xfrm>
          <a:noFill/>
          <a:ln>
            <a:solidFill>
              <a:schemeClr val="accent4">
                <a:lumMod val="40000"/>
                <a:lumOff val="60000"/>
              </a:schemeClr>
            </a:solidFill>
          </a:ln>
          <a:effectLst>
            <a:glow rad="660400">
              <a:schemeClr val="tx1">
                <a:lumMod val="95000"/>
                <a:lumOff val="5000"/>
              </a:schemeClr>
            </a:glow>
            <a:outerShdw blurRad="50800" dist="50800" dir="5400000" sx="200000" sy="200000" algn="ctr" rotWithShape="0">
              <a:srgbClr val="000000">
                <a:alpha val="43137"/>
              </a:srgbClr>
            </a:outerShdw>
            <a:reflection stA="54000" endPos="0" dist="50800" dir="5400000" sy="-100000" algn="bl" rotWithShape="0"/>
            <a:softEdge rad="31750"/>
          </a:effectLst>
        </p:spPr>
        <p:txBody>
          <a:bodyPr>
            <a:normAutofit/>
          </a:bodyPr>
          <a:lstStyle/>
          <a:p>
            <a:r>
              <a:rPr lang="en-US" sz="6000" dirty="0" smtClean="0">
                <a:solidFill>
                  <a:srgbClr val="FFC000"/>
                </a:solidFill>
                <a:latin typeface="Showcard Gothic" panose="04020904020102020604" pitchFamily="82" charset="0"/>
                <a:cs typeface="Times New Roman" panose="02020603050405020304" pitchFamily="18" charset="0"/>
              </a:rPr>
              <a:t>TECHNOLOGY </a:t>
            </a:r>
            <a:r>
              <a:rPr lang="en-US" sz="6000" dirty="0">
                <a:solidFill>
                  <a:srgbClr val="FFC000"/>
                </a:solidFill>
                <a:latin typeface="Showcard Gothic" panose="04020904020102020604" pitchFamily="82" charset="0"/>
                <a:cs typeface="Times New Roman" panose="02020603050405020304" pitchFamily="18" charset="0"/>
              </a:rPr>
              <a:t>TO  MARKET IN  HEALTHCARE</a:t>
            </a:r>
          </a:p>
          <a:p>
            <a:endParaRPr lang="en-US" sz="2200" dirty="0" smtClean="0">
              <a:solidFill>
                <a:srgbClr val="FFFF00"/>
              </a:solidFill>
              <a:latin typeface="Microsoft New Tai Lue" panose="020B0502040204020203" pitchFamily="34" charset="0"/>
              <a:cs typeface="Microsoft New Tai Lue" panose="020B0502040204020203" pitchFamily="34" charset="0"/>
            </a:endParaRPr>
          </a:p>
          <a:p>
            <a:endParaRPr lang="en-US" sz="2200" dirty="0">
              <a:solidFill>
                <a:srgbClr val="FFFF00"/>
              </a:solidFill>
              <a:latin typeface="Microsoft New Tai Lue" panose="020B0502040204020203" pitchFamily="34" charset="0"/>
              <a:cs typeface="Microsoft New Tai Lue" panose="020B0502040204020203" pitchFamily="34" charset="0"/>
            </a:endParaRPr>
          </a:p>
          <a:p>
            <a:endParaRPr lang="en-US" sz="2200" dirty="0" smtClean="0">
              <a:solidFill>
                <a:srgbClr val="FFFF00"/>
              </a:solidFill>
              <a:latin typeface="Microsoft New Tai Lue" panose="020B0502040204020203" pitchFamily="34" charset="0"/>
              <a:cs typeface="Microsoft New Tai Lue" panose="020B0502040204020203" pitchFamily="34" charset="0"/>
            </a:endParaRPr>
          </a:p>
          <a:p>
            <a:r>
              <a:rPr lang="en-US" sz="3200" dirty="0" smtClean="0">
                <a:solidFill>
                  <a:srgbClr val="FFFF00"/>
                </a:solidFill>
                <a:latin typeface="Microsoft New Tai Lue" panose="020B0502040204020203" pitchFamily="34" charset="0"/>
                <a:cs typeface="Microsoft New Tai Lue" panose="020B0502040204020203" pitchFamily="34" charset="0"/>
              </a:rPr>
              <a:t>DONE </a:t>
            </a:r>
            <a:r>
              <a:rPr lang="en-US" sz="3200" dirty="0">
                <a:solidFill>
                  <a:srgbClr val="FFFF00"/>
                </a:solidFill>
                <a:latin typeface="Microsoft New Tai Lue" panose="020B0502040204020203" pitchFamily="34" charset="0"/>
                <a:cs typeface="Microsoft New Tai Lue" panose="020B0502040204020203" pitchFamily="34" charset="0"/>
              </a:rPr>
              <a:t>BY </a:t>
            </a:r>
          </a:p>
          <a:p>
            <a:r>
              <a:rPr lang="en-US" sz="3200" dirty="0" err="1">
                <a:solidFill>
                  <a:srgbClr val="FFFF00"/>
                </a:solidFill>
                <a:latin typeface="Microsoft New Tai Lue" panose="020B0502040204020203" pitchFamily="34" charset="0"/>
                <a:cs typeface="Microsoft New Tai Lue" panose="020B0502040204020203" pitchFamily="34" charset="0"/>
              </a:rPr>
              <a:t>Tanushri</a:t>
            </a:r>
            <a:r>
              <a:rPr lang="en-US" sz="3200" dirty="0">
                <a:solidFill>
                  <a:srgbClr val="FFFF00"/>
                </a:solidFill>
                <a:latin typeface="Microsoft New Tai Lue" panose="020B0502040204020203" pitchFamily="34" charset="0"/>
                <a:cs typeface="Microsoft New Tai Lue" panose="020B0502040204020203" pitchFamily="34" charset="0"/>
              </a:rPr>
              <a:t>,  </a:t>
            </a:r>
            <a:r>
              <a:rPr lang="en-US" sz="3200" dirty="0" err="1">
                <a:solidFill>
                  <a:srgbClr val="FFFF00"/>
                </a:solidFill>
                <a:latin typeface="Microsoft New Tai Lue" panose="020B0502040204020203" pitchFamily="34" charset="0"/>
                <a:cs typeface="Microsoft New Tai Lue" panose="020B0502040204020203" pitchFamily="34" charset="0"/>
              </a:rPr>
              <a:t>khyti</a:t>
            </a:r>
            <a:r>
              <a:rPr lang="en-US" sz="3200" dirty="0">
                <a:solidFill>
                  <a:srgbClr val="FFFF00"/>
                </a:solidFill>
                <a:latin typeface="Microsoft New Tai Lue" panose="020B0502040204020203" pitchFamily="34" charset="0"/>
                <a:cs typeface="Microsoft New Tai Lue" panose="020B0502040204020203" pitchFamily="34" charset="0"/>
              </a:rPr>
              <a:t>,  Priyanka,  </a:t>
            </a:r>
            <a:r>
              <a:rPr lang="en-US" sz="3200" dirty="0" err="1">
                <a:solidFill>
                  <a:srgbClr val="FFFF00"/>
                </a:solidFill>
                <a:latin typeface="Microsoft New Tai Lue" panose="020B0502040204020203" pitchFamily="34" charset="0"/>
                <a:cs typeface="Microsoft New Tai Lue" panose="020B0502040204020203" pitchFamily="34" charset="0"/>
              </a:rPr>
              <a:t>laxmi</a:t>
            </a:r>
            <a:r>
              <a:rPr lang="en-US" sz="3200" dirty="0">
                <a:solidFill>
                  <a:srgbClr val="FFFF00"/>
                </a:solidFill>
                <a:latin typeface="Microsoft New Tai Lue" panose="020B0502040204020203" pitchFamily="34" charset="0"/>
                <a:cs typeface="Microsoft New Tai Lue" panose="020B0502040204020203" pitchFamily="34" charset="0"/>
              </a:rPr>
              <a:t>,  </a:t>
            </a:r>
            <a:r>
              <a:rPr lang="en-US" sz="3200" dirty="0" err="1">
                <a:solidFill>
                  <a:srgbClr val="FFFF00"/>
                </a:solidFill>
                <a:latin typeface="Microsoft New Tai Lue" panose="020B0502040204020203" pitchFamily="34" charset="0"/>
                <a:cs typeface="Microsoft New Tai Lue" panose="020B0502040204020203" pitchFamily="34" charset="0"/>
              </a:rPr>
              <a:t>latha</a:t>
            </a:r>
            <a:endParaRPr lang="en-IN" sz="3200" dirty="0">
              <a:solidFill>
                <a:srgbClr val="FFFF00"/>
              </a:solidFill>
              <a:latin typeface="Microsoft New Tai Lue" panose="020B0502040204020203" pitchFamily="34" charset="0"/>
              <a:cs typeface="Microsoft New Tai Lue" panose="020B0502040204020203" pitchFamily="34" charset="0"/>
            </a:endParaRPr>
          </a:p>
        </p:txBody>
      </p:sp>
      <p:sp>
        <p:nvSpPr>
          <p:cNvPr id="2" name="Title 1">
            <a:extLst>
              <a:ext uri="{FF2B5EF4-FFF2-40B4-BE49-F238E27FC236}">
                <a16:creationId xmlns="" xmlns:a16="http://schemas.microsoft.com/office/drawing/2014/main" id="{4DB140F0-5E11-C354-E9C9-D79BD1BE4B96}"/>
              </a:ext>
            </a:extLst>
          </p:cNvPr>
          <p:cNvSpPr>
            <a:spLocks noGrp="1"/>
          </p:cNvSpPr>
          <p:nvPr>
            <p:ph type="ctrTitle"/>
          </p:nvPr>
        </p:nvSpPr>
        <p:spPr>
          <a:xfrm>
            <a:off x="1456266" y="457345"/>
            <a:ext cx="9334006" cy="558655"/>
          </a:xfrm>
        </p:spPr>
        <p:txBody>
          <a:bodyPr>
            <a:normAutofit fontScale="90000"/>
          </a:bodyPr>
          <a:lstStyle/>
          <a:p>
            <a:r>
              <a:rPr lang="en-US" sz="6600" b="1" u="sng"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 STUDY 4</a:t>
            </a:r>
            <a:endParaRPr lang="en-IN" sz="6600" b="1" u="sng"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290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A20DD7-2F3D-E63E-D79B-AA468C9C119B}"/>
              </a:ext>
            </a:extLst>
          </p:cNvPr>
          <p:cNvSpPr>
            <a:spLocks noGrp="1"/>
          </p:cNvSpPr>
          <p:nvPr>
            <p:ph type="title"/>
          </p:nvPr>
        </p:nvSpPr>
        <p:spPr>
          <a:xfrm flipV="1">
            <a:off x="838200" y="250522"/>
            <a:ext cx="9909132" cy="114604"/>
          </a:xfrm>
        </p:spPr>
        <p:txBody>
          <a:bodyPr>
            <a:normAutofit fontScale="90000"/>
          </a:bodyPr>
          <a:lstStyle/>
          <a:p>
            <a:endParaRPr lang="en-IN" dirty="0"/>
          </a:p>
        </p:txBody>
      </p:sp>
      <p:sp>
        <p:nvSpPr>
          <p:cNvPr id="3" name="Content Placeholder 2">
            <a:extLst>
              <a:ext uri="{FF2B5EF4-FFF2-40B4-BE49-F238E27FC236}">
                <a16:creationId xmlns="" xmlns:a16="http://schemas.microsoft.com/office/drawing/2014/main" id="{063CAC24-79D6-7A52-8FAB-0EBA587E40E3}"/>
              </a:ext>
            </a:extLst>
          </p:cNvPr>
          <p:cNvSpPr>
            <a:spLocks noGrp="1"/>
          </p:cNvSpPr>
          <p:nvPr>
            <p:ph idx="1"/>
          </p:nvPr>
        </p:nvSpPr>
        <p:spPr>
          <a:xfrm>
            <a:off x="838200" y="911224"/>
            <a:ext cx="10515600" cy="5946775"/>
          </a:xfrm>
        </p:spPr>
        <p:txBody>
          <a:bodyPr>
            <a:normAutofit/>
          </a:bodyPr>
          <a:lstStyle/>
          <a:p>
            <a:pPr marL="0" indent="0" algn="ctr">
              <a:buNone/>
            </a:pPr>
            <a:r>
              <a:rPr lang="en-US" b="1" dirty="0"/>
              <a:t>Implement standardized protocols for data exchange to ensure interoperability between different technology solutions.</a:t>
            </a:r>
          </a:p>
          <a:p>
            <a:pPr marL="0" indent="0" algn="ctr">
              <a:buNone/>
            </a:pPr>
            <a:r>
              <a:rPr lang="en-US" b="1" dirty="0"/>
              <a:t>Provide training and education to healthcare providers to increase adoption and use of new technology solutions.</a:t>
            </a:r>
          </a:p>
          <a:p>
            <a:pPr marL="0" indent="0" algn="ctr">
              <a:buNone/>
            </a:pPr>
            <a:r>
              <a:rPr lang="en-US" b="1" dirty="0"/>
              <a:t>Identify cost-effective solutions that can provide the desired benefits while minimizing costs.</a:t>
            </a:r>
          </a:p>
          <a:p>
            <a:pPr marL="0" indent="0" algn="ctr">
              <a:buNone/>
            </a:pPr>
            <a:r>
              <a:rPr lang="en-US" b="1" dirty="0"/>
              <a:t>In terms of securing data, healthcare organizations can use various measures, including:</a:t>
            </a:r>
          </a:p>
          <a:p>
            <a:pPr marL="0" indent="0" algn="ctr">
              <a:buNone/>
            </a:pPr>
            <a:endParaRPr lang="en-US" b="1" dirty="0"/>
          </a:p>
          <a:p>
            <a:pPr>
              <a:buFont typeface="Wingdings" panose="05000000000000000000" pitchFamily="2" charset="2"/>
              <a:buChar char="Ø"/>
            </a:pPr>
            <a:r>
              <a:rPr lang="en-US" sz="3500" b="1" dirty="0">
                <a:latin typeface="Times New Roman" panose="02020603050405020304" pitchFamily="18" charset="0"/>
                <a:cs typeface="Times New Roman" panose="02020603050405020304" pitchFamily="18" charset="0"/>
              </a:rPr>
              <a:t>ENCRYPTION</a:t>
            </a:r>
          </a:p>
          <a:p>
            <a:pPr marL="0" indent="0" algn="ctr">
              <a:buNone/>
            </a:pPr>
            <a:r>
              <a:rPr lang="en-US" b="1" dirty="0">
                <a:cs typeface="Times New Roman" panose="02020603050405020304" pitchFamily="18" charset="0"/>
              </a:rPr>
              <a:t>Encrypting sensitive data both in transit and at rest can ensure that even if an attacker gets hold of the data , they will not be able to read it.</a:t>
            </a:r>
            <a:endParaRPr lang="en-IN" b="1" dirty="0">
              <a:cs typeface="Times New Roman" panose="02020603050405020304" pitchFamily="18" charset="0"/>
            </a:endParaRPr>
          </a:p>
        </p:txBody>
      </p:sp>
    </p:spTree>
    <p:extLst>
      <p:ext uri="{BB962C8B-B14F-4D97-AF65-F5344CB8AC3E}">
        <p14:creationId xmlns:p14="http://schemas.microsoft.com/office/powerpoint/2010/main" val="2335134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extLst>
              <a:ext uri="{BEBA8EAE-BF5A-486C-A8C5-ECC9F3942E4B}">
                <a14:imgProps xmlns:a14="http://schemas.microsoft.com/office/drawing/2010/main">
                  <a14:imgLayer r:embed="rId3">
                    <a14:imgEffect>
                      <a14:saturation sat="216000"/>
                    </a14:imgEffect>
                    <a14:imgEffect>
                      <a14:brightnessContrast contrast="23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00457FB-433B-F56D-8615-ABD55B23D95C}"/>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8962"/>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1961" y="1028700"/>
            <a:ext cx="10891839" cy="3782420"/>
          </a:xfrm>
          <a:prstGeom prst="rect">
            <a:avLst/>
          </a:prstGeom>
        </p:spPr>
      </p:pic>
      <p:sp>
        <p:nvSpPr>
          <p:cNvPr id="2" name="Title 1">
            <a:extLst>
              <a:ext uri="{FF2B5EF4-FFF2-40B4-BE49-F238E27FC236}">
                <a16:creationId xmlns="" xmlns:a16="http://schemas.microsoft.com/office/drawing/2014/main" id="{7F7245BD-6695-B155-0AFC-298A9B992B58}"/>
              </a:ext>
            </a:extLst>
          </p:cNvPr>
          <p:cNvSpPr>
            <a:spLocks noGrp="1"/>
          </p:cNvSpPr>
          <p:nvPr>
            <p:ph type="title"/>
          </p:nvPr>
        </p:nvSpPr>
        <p:spPr>
          <a:xfrm>
            <a:off x="838200" y="365125"/>
            <a:ext cx="10515600" cy="975159"/>
          </a:xfrm>
        </p:spPr>
        <p:txBody>
          <a:bodyPr>
            <a:normAutofit/>
          </a:bodyPr>
          <a:lstStyle/>
          <a:p>
            <a:pPr marL="571500" indent="-5715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ACCESS CONTROLS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3657889C-1ECF-4A19-8B8D-B061DDEF1DD7}"/>
              </a:ext>
            </a:extLst>
          </p:cNvPr>
          <p:cNvSpPr>
            <a:spLocks noGrp="1"/>
          </p:cNvSpPr>
          <p:nvPr>
            <p:ph idx="1"/>
          </p:nvPr>
        </p:nvSpPr>
        <p:spPr>
          <a:xfrm>
            <a:off x="838200" y="1340285"/>
            <a:ext cx="10515600" cy="5517716"/>
          </a:xfrm>
          <a:effectLst>
            <a:glow rad="139700">
              <a:schemeClr val="accent3">
                <a:satMod val="175000"/>
                <a:alpha val="40000"/>
              </a:schemeClr>
            </a:glow>
            <a:outerShdw blurRad="165100" dist="50800" sx="1000" sy="1000" algn="ctr" rotWithShape="0">
              <a:srgbClr val="000000"/>
            </a:outerShdw>
            <a:reflection blurRad="6350" endPos="0" dist="50800" dir="5400000" sy="-100000" algn="bl" rotWithShape="0"/>
            <a:softEdge rad="12700"/>
          </a:effectLst>
          <a:scene3d>
            <a:camera prst="orthographicFront"/>
            <a:lightRig rig="threePt" dir="t"/>
          </a:scene3d>
          <a:sp3d prstMaterial="dkEdge"/>
        </p:spPr>
        <p:txBody>
          <a:bodyPr>
            <a:normAutofit/>
          </a:bodyPr>
          <a:lstStyle/>
          <a:p>
            <a:pPr marL="0" indent="0" algn="ctr">
              <a:buNone/>
            </a:pPr>
            <a:endParaRPr lang="en-US" b="1" dirty="0">
              <a:effectLst>
                <a:reflection stA="45000" endPos="5000" dist="50800" dir="5400000" sy="-100000" algn="bl" rotWithShape="0"/>
              </a:effectLst>
            </a:endParaRPr>
          </a:p>
          <a:p>
            <a:pPr marL="0" indent="0" algn="ctr">
              <a:buNone/>
            </a:pPr>
            <a:endParaRPr lang="en-US" b="1" dirty="0">
              <a:effectLst>
                <a:reflection stA="45000" endPos="5000" dist="50800" dir="5400000" sy="-100000" algn="bl" rotWithShape="0"/>
              </a:effectLst>
            </a:endParaRPr>
          </a:p>
          <a:p>
            <a:pPr marL="0" indent="0" algn="ctr">
              <a:buNone/>
            </a:pPr>
            <a:endParaRPr lang="en-US" b="1" dirty="0">
              <a:effectLst>
                <a:reflection stA="45000" endPos="5000" dist="50800" dir="5400000" sy="-100000" algn="bl" rotWithShape="0"/>
              </a:effectLst>
            </a:endParaRPr>
          </a:p>
          <a:p>
            <a:pPr marL="0" indent="0" algn="ctr">
              <a:buNone/>
            </a:pPr>
            <a:endParaRPr lang="en-US" b="1" dirty="0">
              <a:solidFill>
                <a:schemeClr val="accent4"/>
              </a:solidFill>
              <a:effectLst>
                <a:reflection stA="45000" endPos="5000" dist="50800" dir="5400000" sy="-100000" algn="bl" rotWithShape="0"/>
              </a:effectLst>
              <a:latin typeface="Arial Black" panose="020B0A04020102020204" pitchFamily="34" charset="0"/>
            </a:endParaRPr>
          </a:p>
          <a:p>
            <a:pPr marL="0" indent="0" algn="ctr">
              <a:buNone/>
            </a:pPr>
            <a:r>
              <a:rPr lang="en-US" b="1" dirty="0">
                <a:effectLst>
                  <a:reflection stA="45000" endPos="5000" dist="50800" dir="5400000" sy="-100000" algn="bl" rotWithShape="0"/>
                </a:effectLst>
                <a:latin typeface="Arial Rounded MT Bold" panose="020F0704030504030204" pitchFamily="34" charset="0"/>
              </a:rPr>
              <a:t>Implementing access controls to limit access to sensitive data to only authorized personnel can prevent unauthorized access.</a:t>
            </a:r>
          </a:p>
          <a:p>
            <a:pPr marL="0" indent="0" algn="ctr">
              <a:buNone/>
            </a:pPr>
            <a:endParaRPr lang="en-US" b="1" dirty="0">
              <a:effectLst>
                <a:reflection stA="45000" endPos="5000" dist="50800" dir="5400000" sy="-100000" algn="bl" rotWithShape="0"/>
              </a:effectLst>
            </a:endParaRPr>
          </a:p>
          <a:p>
            <a:pPr>
              <a:buFont typeface="Wingdings" panose="05000000000000000000" pitchFamily="2" charset="2"/>
              <a:buChar char="Ø"/>
            </a:pPr>
            <a:r>
              <a:rPr lang="en-US" sz="4600" b="1" dirty="0">
                <a:effectLst>
                  <a:reflection stA="45000" endPos="5000" dist="50800" dir="5400000" sy="-100000" algn="bl" rotWithShape="0"/>
                </a:effectLst>
                <a:latin typeface="Times New Roman" panose="02020603050405020304" pitchFamily="18" charset="0"/>
                <a:cs typeface="Times New Roman" panose="02020603050405020304" pitchFamily="18" charset="0"/>
              </a:rPr>
              <a:t>REGULAR BACKUPS</a:t>
            </a:r>
          </a:p>
          <a:p>
            <a:pPr marL="0" indent="0" algn="ctr">
              <a:buNone/>
            </a:pPr>
            <a:r>
              <a:rPr lang="en-US" b="1" dirty="0">
                <a:effectLst>
                  <a:reflection stA="45000" endPos="5000" dist="50800" dir="5400000" sy="-100000" algn="bl" rotWithShape="0"/>
                </a:effectLst>
                <a:cs typeface="Times New Roman" panose="02020603050405020304" pitchFamily="18" charset="0"/>
              </a:rPr>
              <a:t>Regularly backing up data can ensure that if data is lost or corrupted. It can be easily recovered.</a:t>
            </a:r>
          </a:p>
          <a:p>
            <a:pPr marL="0" indent="0" algn="ctr">
              <a:buNone/>
            </a:pPr>
            <a:endParaRPr lang="en-IN" b="1" dirty="0">
              <a:effectLst>
                <a:reflection stA="45000" endPos="5000" dist="50800" dir="5400000" sy="-100000" algn="bl" rotWithShape="0"/>
              </a:effectLst>
            </a:endParaRPr>
          </a:p>
        </p:txBody>
      </p:sp>
    </p:spTree>
    <p:extLst>
      <p:ext uri="{BB962C8B-B14F-4D97-AF65-F5344CB8AC3E}">
        <p14:creationId xmlns:p14="http://schemas.microsoft.com/office/powerpoint/2010/main" val="149109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ACD785-74FC-CA88-E2DC-EBEFC54BCE0E}"/>
              </a:ext>
            </a:extLst>
          </p:cNvPr>
          <p:cNvSpPr>
            <a:spLocks noGrp="1"/>
          </p:cNvSpPr>
          <p:nvPr>
            <p:ph type="title"/>
          </p:nvPr>
        </p:nvSpPr>
        <p:spPr/>
        <p:txBody>
          <a:bodyPr>
            <a:normAutofit/>
          </a:bodyPr>
          <a:lstStyle/>
          <a:p>
            <a:pPr marL="685800" indent="-685800">
              <a:buFont typeface="Wingdings" panose="05000000000000000000" pitchFamily="2" charset="2"/>
              <a:buChar char="Ø"/>
            </a:pPr>
            <a:r>
              <a:rPr lang="en-US" sz="4500" b="1" dirty="0">
                <a:latin typeface="Times New Roman" panose="02020603050405020304" pitchFamily="18" charset="0"/>
                <a:cs typeface="Times New Roman" panose="02020603050405020304" pitchFamily="18" charset="0"/>
              </a:rPr>
              <a:t>MONITORING AND LOGGING </a:t>
            </a:r>
            <a:endParaRPr lang="en-IN" sz="45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33160565-ADB3-B095-C886-264CD5429904}"/>
              </a:ext>
            </a:extLst>
          </p:cNvPr>
          <p:cNvSpPr>
            <a:spLocks noGrp="1"/>
          </p:cNvSpPr>
          <p:nvPr>
            <p:ph idx="1"/>
          </p:nvPr>
        </p:nvSpPr>
        <p:spPr>
          <a:xfrm>
            <a:off x="700088" y="1414464"/>
            <a:ext cx="10944224" cy="5314949"/>
          </a:xfrm>
        </p:spPr>
        <p:txBody>
          <a:bodyPr>
            <a:normAutofit fontScale="85000" lnSpcReduction="10000"/>
          </a:bodyPr>
          <a:lstStyle/>
          <a:p>
            <a:pPr marL="0" indent="0" algn="ctr">
              <a:buNone/>
            </a:pPr>
            <a:r>
              <a:rPr lang="en-US" sz="3600" b="1" dirty="0"/>
              <a:t>Monitoring and logging data access can help detect  unauthorized access and provide an audit trail for forensic analysis.</a:t>
            </a:r>
          </a:p>
          <a:p>
            <a:pPr marL="0" indent="0" algn="ctr">
              <a:buNone/>
            </a:pPr>
            <a:endParaRPr lang="en-US" sz="3600" b="1" u="sng" dirty="0">
              <a:cs typeface="Times New Roman" panose="02020603050405020304" pitchFamily="18" charset="0"/>
            </a:endParaRPr>
          </a:p>
          <a:p>
            <a:pPr algn="ctr">
              <a:buFont typeface="Wingdings" panose="05000000000000000000" pitchFamily="2" charset="2"/>
              <a:buChar char="v"/>
            </a:pPr>
            <a:r>
              <a:rPr lang="en-US" sz="4500" b="1" u="sng" dirty="0">
                <a:latin typeface="Times New Roman" panose="02020603050405020304" pitchFamily="18" charset="0"/>
                <a:cs typeface="Times New Roman" panose="02020603050405020304" pitchFamily="18" charset="0"/>
              </a:rPr>
              <a:t>CONCLUSION</a:t>
            </a:r>
          </a:p>
          <a:p>
            <a:pPr marL="0" indent="0" algn="ctr">
              <a:buNone/>
            </a:pPr>
            <a:endParaRPr lang="en-US" sz="4400" b="1" u="sng" dirty="0">
              <a:cs typeface="Times New Roman" panose="02020603050405020304" pitchFamily="18" charset="0"/>
            </a:endParaRPr>
          </a:p>
          <a:p>
            <a:pPr marL="0" indent="0" algn="ctr">
              <a:buNone/>
            </a:pPr>
            <a:endParaRPr lang="en-US" sz="4400" b="1" u="sng" dirty="0">
              <a:cs typeface="Times New Roman" panose="02020603050405020304" pitchFamily="18" charset="0"/>
            </a:endParaRPr>
          </a:p>
          <a:p>
            <a:pPr marL="0" indent="0" algn="ctr">
              <a:buNone/>
            </a:pPr>
            <a:r>
              <a:rPr lang="en-US" sz="3600" b="1" dirty="0">
                <a:cs typeface="Times New Roman" panose="02020603050405020304" pitchFamily="18" charset="0"/>
              </a:rPr>
              <a:t>We conclude that health information technology improves patients safety by reducing medication errors, reducing adverse drug reactions, and improving compliance to patience guidelines. There should be no doubt that health information technology is an important tool for improving healthcare quality and safety.</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4699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6EB1CBD-7493-288F-695B-4F2A20ACD2C6}"/>
              </a:ext>
            </a:extLst>
          </p:cNvPr>
          <p:cNvSpPr>
            <a:spLocks noGrp="1"/>
          </p:cNvSpPr>
          <p:nvPr>
            <p:ph idx="1"/>
          </p:nvPr>
        </p:nvSpPr>
        <p:spPr/>
        <p:txBody>
          <a:bodyPr>
            <a:normAutofit/>
          </a:bodyPr>
          <a:lstStyle/>
          <a:p>
            <a:pPr marL="0" indent="0" algn="ctr">
              <a:buNone/>
            </a:pPr>
            <a:endParaRPr lang="en-US" sz="8000" dirty="0">
              <a:latin typeface="Castellar" panose="020A0402060406010301" pitchFamily="18" charset="0"/>
            </a:endParaRPr>
          </a:p>
          <a:p>
            <a:pPr marL="0" indent="0" algn="ctr">
              <a:buNone/>
            </a:pPr>
            <a:r>
              <a:rPr lang="en-US" sz="11500" dirty="0">
                <a:latin typeface="Castellar" panose="020A0402060406010301" pitchFamily="18" charset="0"/>
              </a:rPr>
              <a:t>THANKYOU</a:t>
            </a:r>
            <a:endParaRPr lang="en-IN" sz="11500" dirty="0">
              <a:latin typeface="Castellar" panose="020A0402060406010301" pitchFamily="18" charset="0"/>
            </a:endParaRPr>
          </a:p>
        </p:txBody>
      </p:sp>
    </p:spTree>
    <p:extLst>
      <p:ext uri="{BB962C8B-B14F-4D97-AF65-F5344CB8AC3E}">
        <p14:creationId xmlns:p14="http://schemas.microsoft.com/office/powerpoint/2010/main" val="2611067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C52004-F509-C829-3FB5-42DE5F92C60A}"/>
              </a:ext>
            </a:extLst>
          </p:cNvPr>
          <p:cNvSpPr>
            <a:spLocks noGrp="1"/>
          </p:cNvSpPr>
          <p:nvPr>
            <p:ph type="title"/>
          </p:nvPr>
        </p:nvSpPr>
        <p:spPr/>
        <p:txBody>
          <a:bodyPr>
            <a:normAutofit/>
          </a:bodyPr>
          <a:lstStyle/>
          <a:p>
            <a:pPr algn="ctr"/>
            <a:r>
              <a:rPr lang="en-US" sz="5500" b="1" u="sng" dirty="0">
                <a:latin typeface="Times New Roman" panose="02020603050405020304" pitchFamily="18" charset="0"/>
                <a:cs typeface="Times New Roman" panose="02020603050405020304" pitchFamily="18" charset="0"/>
              </a:rPr>
              <a:t>INTRODUCTION</a:t>
            </a:r>
            <a:endParaRPr lang="en-IN" sz="55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497F87D-1E73-9C78-8B1C-88C2763E7E6F}"/>
              </a:ext>
            </a:extLst>
          </p:cNvPr>
          <p:cNvSpPr>
            <a:spLocks noGrp="1"/>
          </p:cNvSpPr>
          <p:nvPr>
            <p:ph idx="1"/>
          </p:nvPr>
        </p:nvSpPr>
        <p:spPr>
          <a:xfrm>
            <a:off x="838200" y="1528176"/>
            <a:ext cx="10515600" cy="5329824"/>
          </a:xfrm>
        </p:spPr>
        <p:txBody>
          <a:bodyPr/>
          <a:lstStyle/>
          <a:p>
            <a:pPr marL="0" indent="0" algn="ctr">
              <a:buNone/>
            </a:pPr>
            <a:endParaRPr lang="en-US" b="1" dirty="0"/>
          </a:p>
          <a:p>
            <a:pPr marL="0" indent="0" algn="ctr">
              <a:buNone/>
            </a:pPr>
            <a:endParaRPr lang="en-US" b="1" dirty="0"/>
          </a:p>
          <a:p>
            <a:pPr marL="0" indent="0" algn="ctr">
              <a:buNone/>
            </a:pPr>
            <a:r>
              <a:rPr lang="en-US" b="1" dirty="0"/>
              <a:t>Over the past few years, technology has become a major factor of competition in the entire healthcare industry. The quality of facilities plays an important role in shaping health care programs. Due to its low price, precise detection and resolution, technology complements to the needs of the hospital in an effective way.</a:t>
            </a:r>
            <a:endParaRPr lang="en-IN" b="1" dirty="0"/>
          </a:p>
        </p:txBody>
      </p:sp>
      <p:pic>
        <p:nvPicPr>
          <p:cNvPr id="6" name="VID-20230427-WA0014">
            <a:hlinkClick r:id="" action="ppaction://media"/>
            <a:extLst>
              <a:ext uri="{FF2B5EF4-FFF2-40B4-BE49-F238E27FC236}">
                <a16:creationId xmlns="" xmlns:a16="http://schemas.microsoft.com/office/drawing/2014/main" id="{0225A9FB-AC5D-743E-B4F0-C3010F5D4C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45907" y="4647156"/>
            <a:ext cx="4237973" cy="2116899"/>
          </a:xfrm>
          <a:prstGeom prst="rect">
            <a:avLst/>
          </a:prstGeom>
        </p:spPr>
      </p:pic>
    </p:spTree>
    <p:extLst>
      <p:ext uri="{BB962C8B-B14F-4D97-AF65-F5344CB8AC3E}">
        <p14:creationId xmlns:p14="http://schemas.microsoft.com/office/powerpoint/2010/main" val="368755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21AD6F-326F-F5B5-5A80-2BB19D2BAA4B}"/>
              </a:ext>
            </a:extLst>
          </p:cNvPr>
          <p:cNvSpPr>
            <a:spLocks noGrp="1"/>
          </p:cNvSpPr>
          <p:nvPr>
            <p:ph type="title"/>
          </p:nvPr>
        </p:nvSpPr>
        <p:spPr/>
        <p:txBody>
          <a:bodyPr>
            <a:normAutofit/>
          </a:bodyPr>
          <a:lstStyle/>
          <a:p>
            <a:pPr marL="685800" indent="-685800">
              <a:buClr>
                <a:schemeClr val="tx1">
                  <a:lumMod val="85000"/>
                  <a:lumOff val="15000"/>
                </a:schemeClr>
              </a:buClr>
              <a:buFont typeface="Wingdings" panose="05000000000000000000" pitchFamily="2" charset="2"/>
              <a:buChar char="Ø"/>
            </a:pPr>
            <a:r>
              <a:rPr lang="en-US" sz="4500" b="1" dirty="0">
                <a:latin typeface="Times New Roman" panose="02020603050405020304" pitchFamily="18" charset="0"/>
                <a:cs typeface="Times New Roman" panose="02020603050405020304" pitchFamily="18" charset="0"/>
              </a:rPr>
              <a:t>TELIMEDICINE</a:t>
            </a:r>
            <a:endParaRPr lang="en-IN" sz="45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5B4A5358-CB3F-54DC-8344-347647481143}"/>
              </a:ext>
            </a:extLst>
          </p:cNvPr>
          <p:cNvSpPr>
            <a:spLocks noGrp="1"/>
          </p:cNvSpPr>
          <p:nvPr>
            <p:ph idx="1"/>
          </p:nvPr>
        </p:nvSpPr>
        <p:spPr/>
        <p:txBody>
          <a:bodyPr/>
          <a:lstStyle/>
          <a:p>
            <a:pPr marL="0" indent="0" algn="ctr">
              <a:buNone/>
            </a:pPr>
            <a:r>
              <a:rPr lang="en-US" b="1" dirty="0"/>
              <a:t>Telemedicine can help provide remote access to healthcare services, enabling patients to receive medical care from their homes or remote locations.</a:t>
            </a:r>
            <a:endParaRPr lang="en-IN" b="1" dirty="0"/>
          </a:p>
        </p:txBody>
      </p:sp>
      <p:pic>
        <p:nvPicPr>
          <p:cNvPr id="5" name="Picture 4">
            <a:extLst>
              <a:ext uri="{FF2B5EF4-FFF2-40B4-BE49-F238E27FC236}">
                <a16:creationId xmlns="" xmlns:a16="http://schemas.microsoft.com/office/drawing/2014/main" id="{B895F1DC-0773-9E19-0198-800573F89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133" y="3063875"/>
            <a:ext cx="9719734" cy="3573992"/>
          </a:xfrm>
          <a:prstGeom prst="rect">
            <a:avLst/>
          </a:prstGeom>
        </p:spPr>
      </p:pic>
    </p:spTree>
    <p:extLst>
      <p:ext uri="{BB962C8B-B14F-4D97-AF65-F5344CB8AC3E}">
        <p14:creationId xmlns:p14="http://schemas.microsoft.com/office/powerpoint/2010/main" val="3641366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0_Baptist_Health_-__Telemedicine_Animation_(360p)">
            <a:hlinkClick r:id="" action="ppaction://media"/>
            <a:extLst>
              <a:ext uri="{FF2B5EF4-FFF2-40B4-BE49-F238E27FC236}">
                <a16:creationId xmlns="" xmlns:a16="http://schemas.microsoft.com/office/drawing/2014/main" id="{D1A01E44-9F2E-87F1-4C63-DA5C945204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567" y="462492"/>
            <a:ext cx="11548533" cy="5943600"/>
          </a:xfrm>
          <a:prstGeom prst="rect">
            <a:avLst/>
          </a:prstGeom>
        </p:spPr>
      </p:pic>
    </p:spTree>
    <p:extLst>
      <p:ext uri="{BB962C8B-B14F-4D97-AF65-F5344CB8AC3E}">
        <p14:creationId xmlns:p14="http://schemas.microsoft.com/office/powerpoint/2010/main" val="262361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8E84C1-D420-C51A-9AAC-C1D6700D1B9E}"/>
              </a:ext>
            </a:extLst>
          </p:cNvPr>
          <p:cNvSpPr>
            <a:spLocks noGrp="1"/>
          </p:cNvSpPr>
          <p:nvPr>
            <p:ph type="title"/>
          </p:nvPr>
        </p:nvSpPr>
        <p:spPr>
          <a:xfrm>
            <a:off x="838200" y="365125"/>
            <a:ext cx="10515600" cy="1325563"/>
          </a:xfrm>
        </p:spPr>
        <p:txBody>
          <a:bodyPr>
            <a:noAutofit/>
          </a:bodyPr>
          <a:lstStyle/>
          <a:p>
            <a:pPr marL="571500" indent="-5715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ELECTRONIC HEALTH RECORDS (EHR)</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93B19F4-8EDD-4213-8778-621D944B77E2}"/>
              </a:ext>
            </a:extLst>
          </p:cNvPr>
          <p:cNvSpPr>
            <a:spLocks noGrp="1"/>
          </p:cNvSpPr>
          <p:nvPr>
            <p:ph idx="1"/>
          </p:nvPr>
        </p:nvSpPr>
        <p:spPr>
          <a:xfrm>
            <a:off x="838199" y="1825625"/>
            <a:ext cx="10798479" cy="4938430"/>
          </a:xfrm>
        </p:spPr>
        <p:txBody>
          <a:bodyPr>
            <a:normAutofit/>
          </a:bodyPr>
          <a:lstStyle/>
          <a:p>
            <a:pPr marL="0" indent="0" algn="ctr">
              <a:buNone/>
            </a:pPr>
            <a:r>
              <a:rPr lang="en-US" sz="3200" b="1" dirty="0"/>
              <a:t>EHRs can help improve patient safety, reduce medical errors, and enable efficient sharing of patient information between healthcare providers</a:t>
            </a:r>
            <a:r>
              <a:rPr lang="en-US" sz="3200" dirty="0"/>
              <a:t>.</a:t>
            </a:r>
            <a:endParaRPr lang="en-IN" sz="3200" dirty="0"/>
          </a:p>
        </p:txBody>
      </p:sp>
      <p:pic>
        <p:nvPicPr>
          <p:cNvPr id="5" name="Picture 4">
            <a:extLst>
              <a:ext uri="{FF2B5EF4-FFF2-40B4-BE49-F238E27FC236}">
                <a16:creationId xmlns="" xmlns:a16="http://schemas.microsoft.com/office/drawing/2014/main" id="{D3AE2775-B8AA-0407-D8C0-32F210B31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436" y="3144033"/>
            <a:ext cx="4515128" cy="3511680"/>
          </a:xfrm>
          <a:prstGeom prst="rect">
            <a:avLst/>
          </a:prstGeom>
        </p:spPr>
      </p:pic>
    </p:spTree>
    <p:extLst>
      <p:ext uri="{BB962C8B-B14F-4D97-AF65-F5344CB8AC3E}">
        <p14:creationId xmlns:p14="http://schemas.microsoft.com/office/powerpoint/2010/main" val="719331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CE1F902-C738-762C-9F62-1010C224D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81000"/>
            <a:ext cx="11430000" cy="6096000"/>
          </a:xfrm>
          <a:prstGeom prst="rect">
            <a:avLst/>
          </a:prstGeom>
        </p:spPr>
      </p:pic>
      <p:sp>
        <p:nvSpPr>
          <p:cNvPr id="2" name="Title 1">
            <a:extLst>
              <a:ext uri="{FF2B5EF4-FFF2-40B4-BE49-F238E27FC236}">
                <a16:creationId xmlns="" xmlns:a16="http://schemas.microsoft.com/office/drawing/2014/main" id="{A7B48EFF-FF29-36C5-602A-7A19F87EBEF3}"/>
              </a:ext>
            </a:extLst>
          </p:cNvPr>
          <p:cNvSpPr>
            <a:spLocks noGrp="1"/>
          </p:cNvSpPr>
          <p:nvPr>
            <p:ph type="title"/>
          </p:nvPr>
        </p:nvSpPr>
        <p:spPr/>
        <p:txBody>
          <a:bodyPr>
            <a:normAutofit/>
          </a:bodyPr>
          <a:lstStyle/>
          <a:p>
            <a:pPr marL="571500" indent="-571500">
              <a:buClr>
                <a:schemeClr val="tx1"/>
              </a:buClr>
              <a:buFont typeface="Wingdings" panose="05000000000000000000" pitchFamily="2" charset="2"/>
              <a:buChar char="Ø"/>
            </a:pPr>
            <a:r>
              <a:rPr lang="en-US" sz="4500" b="1" dirty="0">
                <a:solidFill>
                  <a:schemeClr val="accent4">
                    <a:lumMod val="60000"/>
                    <a:lumOff val="40000"/>
                  </a:schemeClr>
                </a:solidFill>
                <a:latin typeface="Times New Roman" panose="02020603050405020304" pitchFamily="18" charset="0"/>
                <a:cs typeface="Times New Roman" panose="02020603050405020304" pitchFamily="18" charset="0"/>
              </a:rPr>
              <a:t>ARTIFICIAL ELLIGENCE(AI)</a:t>
            </a:r>
            <a:endParaRPr lang="en-IN" sz="4500" b="1"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71ECEE18-00C6-52D2-724C-A82CD460AB0E}"/>
              </a:ext>
            </a:extLst>
          </p:cNvPr>
          <p:cNvSpPr>
            <a:spLocks noGrp="1"/>
          </p:cNvSpPr>
          <p:nvPr>
            <p:ph idx="1"/>
          </p:nvPr>
        </p:nvSpPr>
        <p:spPr/>
        <p:txBody>
          <a:bodyPr>
            <a:normAutofit fontScale="92500" lnSpcReduction="10000"/>
          </a:bodyPr>
          <a:lstStyle/>
          <a:p>
            <a:pPr marL="0" indent="0" algn="ctr">
              <a:buNone/>
            </a:pPr>
            <a:endParaRPr lang="en-US" sz="3200" b="1" dirty="0">
              <a:solidFill>
                <a:schemeClr val="bg1"/>
              </a:solidFill>
            </a:endParaRPr>
          </a:p>
          <a:p>
            <a:pPr marL="0" indent="0" algn="ctr">
              <a:buNone/>
            </a:pPr>
            <a:endParaRPr lang="en-US" sz="3200" b="1" dirty="0">
              <a:solidFill>
                <a:schemeClr val="bg1"/>
              </a:solidFill>
            </a:endParaRPr>
          </a:p>
          <a:p>
            <a:pPr marL="0" indent="0" algn="ctr">
              <a:buNone/>
            </a:pPr>
            <a:endParaRPr lang="en-US" sz="3200" b="1" dirty="0">
              <a:solidFill>
                <a:schemeClr val="bg1"/>
              </a:solidFill>
            </a:endParaRPr>
          </a:p>
          <a:p>
            <a:pPr marL="0" indent="0" algn="ctr">
              <a:buNone/>
            </a:pPr>
            <a:endParaRPr lang="en-US" sz="3200" b="1" dirty="0">
              <a:solidFill>
                <a:schemeClr val="bg1"/>
              </a:solidFill>
            </a:endParaRPr>
          </a:p>
          <a:p>
            <a:pPr marL="0" indent="0" algn="ctr">
              <a:buNone/>
            </a:pPr>
            <a:endParaRPr lang="en-US" sz="3200" b="1" dirty="0">
              <a:solidFill>
                <a:schemeClr val="bg1"/>
              </a:solidFill>
            </a:endParaRPr>
          </a:p>
          <a:p>
            <a:pPr marL="0" indent="0" algn="ctr">
              <a:buNone/>
            </a:pPr>
            <a:endParaRPr lang="en-US" sz="3200" b="1" dirty="0">
              <a:solidFill>
                <a:schemeClr val="bg1"/>
              </a:solidFill>
            </a:endParaRPr>
          </a:p>
          <a:p>
            <a:pPr marL="0" indent="0" algn="ctr">
              <a:buNone/>
            </a:pPr>
            <a:endParaRPr lang="en-US" sz="3500" b="1" dirty="0">
              <a:solidFill>
                <a:schemeClr val="bg1"/>
              </a:solidFill>
            </a:endParaRPr>
          </a:p>
          <a:p>
            <a:pPr marL="0" indent="0" algn="ctr">
              <a:buNone/>
            </a:pPr>
            <a:r>
              <a:rPr lang="en-US" sz="3200" b="1" dirty="0">
                <a:solidFill>
                  <a:schemeClr val="bg1"/>
                </a:solidFill>
              </a:rPr>
              <a:t>AI can help to improve disease diagnosis, identify high-risk patients, and improve medication adherence</a:t>
            </a:r>
            <a:r>
              <a:rPr lang="en-US" sz="3000" b="1" dirty="0">
                <a:solidFill>
                  <a:schemeClr val="bg1"/>
                </a:solidFill>
              </a:rPr>
              <a:t>.</a:t>
            </a:r>
            <a:endParaRPr lang="en-IN" sz="3000" b="1" dirty="0">
              <a:solidFill>
                <a:schemeClr val="bg1"/>
              </a:solidFill>
            </a:endParaRPr>
          </a:p>
        </p:txBody>
      </p:sp>
    </p:spTree>
    <p:extLst>
      <p:ext uri="{BB962C8B-B14F-4D97-AF65-F5344CB8AC3E}">
        <p14:creationId xmlns:p14="http://schemas.microsoft.com/office/powerpoint/2010/main" val="8257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DC67C0D3-22B7-25BD-0467-D690FE26C62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85737" y="1690688"/>
            <a:ext cx="11772901" cy="4195762"/>
          </a:xfrm>
          <a:prstGeom prst="rect">
            <a:avLst/>
          </a:prstGeom>
        </p:spPr>
      </p:pic>
      <p:sp>
        <p:nvSpPr>
          <p:cNvPr id="2" name="Title 1">
            <a:extLst>
              <a:ext uri="{FF2B5EF4-FFF2-40B4-BE49-F238E27FC236}">
                <a16:creationId xmlns="" xmlns:a16="http://schemas.microsoft.com/office/drawing/2014/main" id="{32BFC0A6-1908-D9AF-538F-F28C93CF2D8A}"/>
              </a:ext>
            </a:extLst>
          </p:cNvPr>
          <p:cNvSpPr>
            <a:spLocks noGrp="1"/>
          </p:cNvSpPr>
          <p:nvPr>
            <p:ph type="title"/>
          </p:nvPr>
        </p:nvSpPr>
        <p:spPr/>
        <p:txBody>
          <a:bodyPr>
            <a:normAutofit/>
          </a:bodyPr>
          <a:lstStyle/>
          <a:p>
            <a:pPr marL="685800" indent="-685800">
              <a:buFont typeface="Wingdings" panose="05000000000000000000" pitchFamily="2" charset="2"/>
              <a:buChar char="Ø"/>
            </a:pPr>
            <a:r>
              <a:rPr lang="en-US" sz="4500" dirty="0">
                <a:latin typeface="Times New Roman" panose="02020603050405020304" pitchFamily="18" charset="0"/>
                <a:cs typeface="Times New Roman" panose="02020603050405020304" pitchFamily="18" charset="0"/>
              </a:rPr>
              <a:t>WEARABLE DEVICES</a:t>
            </a:r>
            <a:endParaRPr lang="en-IN" sz="45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0F5468BC-735B-8395-8347-EBDFC00C80CB}"/>
              </a:ext>
            </a:extLst>
          </p:cNvPr>
          <p:cNvSpPr>
            <a:spLocks noGrp="1"/>
          </p:cNvSpPr>
          <p:nvPr>
            <p:ph idx="1"/>
          </p:nvPr>
        </p:nvSpPr>
        <p:spPr>
          <a:xfrm>
            <a:off x="185737" y="1557338"/>
            <a:ext cx="11772901" cy="4619625"/>
          </a:xfrm>
          <a:blipFill dpi="0" rotWithShape="1">
            <a:blip r:embed="rId4">
              <a:extLst>
                <a:ext uri="{BEBA8EAE-BF5A-486C-A8C5-ECC9F3942E4B}">
                  <a14:imgProps xmlns:a14="http://schemas.microsoft.com/office/drawing/2010/main">
                    <a14:imgLayer r:embed="rId5">
                      <a14:imgEffect>
                        <a14:colorTemperature colorTemp="6505"/>
                      </a14:imgEffect>
                      <a14:imgEffect>
                        <a14:saturation sat="212000"/>
                      </a14:imgEffect>
                    </a14:imgLayer>
                  </a14:imgProps>
                </a:ext>
              </a:extLst>
            </a:blip>
            <a:srcRect/>
            <a:stretch>
              <a:fillRect/>
            </a:stretch>
          </a:blipFill>
          <a:ln cmpd="sng">
            <a:solidFill>
              <a:schemeClr val="accent1"/>
            </a:solidFill>
          </a:ln>
        </p:spPr>
        <p:txBody>
          <a:bodyPr>
            <a:normAutofit lnSpcReduction="10000"/>
          </a:bodyPr>
          <a:lstStyle/>
          <a:p>
            <a:pPr marL="0" indent="0" algn="ctr">
              <a:buNone/>
            </a:pPr>
            <a:endParaRPr lang="en-US" sz="3200" b="1" dirty="0">
              <a:solidFill>
                <a:schemeClr val="bg1">
                  <a:lumMod val="95000"/>
                </a:schemeClr>
              </a:solidFill>
              <a:effectLst>
                <a:glow rad="127000">
                  <a:schemeClr val="tx1">
                    <a:lumMod val="95000"/>
                    <a:lumOff val="5000"/>
                  </a:schemeClr>
                </a:glow>
              </a:effectLst>
            </a:endParaRPr>
          </a:p>
          <a:p>
            <a:pPr marL="0" indent="0" algn="ctr">
              <a:buNone/>
            </a:pPr>
            <a:r>
              <a:rPr lang="en-US" sz="3200" b="1" dirty="0">
                <a:solidFill>
                  <a:schemeClr val="bg1">
                    <a:lumMod val="95000"/>
                  </a:schemeClr>
                </a:solidFill>
                <a:effectLst>
                  <a:glow rad="127000">
                    <a:schemeClr val="tx1">
                      <a:lumMod val="95000"/>
                      <a:lumOff val="5000"/>
                    </a:schemeClr>
                  </a:glow>
                </a:effectLst>
              </a:rPr>
              <a:t>Wearable devices can help patients monitor their health and track  their progress towards health goals.</a:t>
            </a:r>
          </a:p>
          <a:p>
            <a:pPr marL="0" indent="0" algn="ctr">
              <a:buNone/>
            </a:pPr>
            <a:r>
              <a:rPr lang="en-US" sz="3200" b="1" dirty="0">
                <a:solidFill>
                  <a:schemeClr val="bg1">
                    <a:lumMod val="95000"/>
                  </a:schemeClr>
                </a:solidFill>
                <a:effectLst>
                  <a:glow rad="127000">
                    <a:schemeClr val="tx1">
                      <a:lumMod val="95000"/>
                      <a:lumOff val="5000"/>
                    </a:schemeClr>
                  </a:glow>
                </a:effectLst>
              </a:rPr>
              <a:t>However, there are several challenges when it comes to leveraging technology in healthcare, including:</a:t>
            </a:r>
          </a:p>
          <a:p>
            <a:pPr marL="0" indent="0" algn="ctr">
              <a:buNone/>
            </a:pPr>
            <a:endParaRPr lang="en-US" sz="3200" b="1" dirty="0">
              <a:solidFill>
                <a:schemeClr val="bg1">
                  <a:lumMod val="95000"/>
                </a:schemeClr>
              </a:solidFill>
              <a:effectLst>
                <a:glow rad="127000">
                  <a:schemeClr val="tx1">
                    <a:lumMod val="95000"/>
                    <a:lumOff val="5000"/>
                  </a:schemeClr>
                </a:glow>
              </a:effectLst>
            </a:endParaRPr>
          </a:p>
          <a:p>
            <a:pPr algn="ctr">
              <a:buFont typeface="Wingdings" panose="05000000000000000000" pitchFamily="2" charset="2"/>
              <a:buChar char="§"/>
            </a:pPr>
            <a:r>
              <a:rPr lang="en-US" sz="4000" b="1" u="sng" dirty="0">
                <a:solidFill>
                  <a:schemeClr val="bg1">
                    <a:lumMod val="95000"/>
                  </a:schemeClr>
                </a:solidFill>
                <a:effectLst>
                  <a:glow rad="127000">
                    <a:schemeClr val="tx1">
                      <a:lumMod val="95000"/>
                      <a:lumOff val="5000"/>
                    </a:schemeClr>
                  </a:glow>
                </a:effectLst>
              </a:rPr>
              <a:t>Data privacy and security- </a:t>
            </a:r>
            <a:r>
              <a:rPr lang="en-US" sz="3200" b="1" dirty="0">
                <a:solidFill>
                  <a:schemeClr val="bg1">
                    <a:lumMod val="95000"/>
                  </a:schemeClr>
                </a:solidFill>
                <a:effectLst>
                  <a:glow rad="127000">
                    <a:schemeClr val="tx1">
                      <a:lumMod val="95000"/>
                      <a:lumOff val="5000"/>
                    </a:schemeClr>
                  </a:glow>
                </a:effectLst>
              </a:rPr>
              <a:t>Healthcare organizations need to ensure that patient data is secure and comply with regulations such as HIPAA.</a:t>
            </a:r>
            <a:endParaRPr lang="en-US" sz="3200" b="1" dirty="0"/>
          </a:p>
        </p:txBody>
      </p:sp>
    </p:spTree>
    <p:extLst>
      <p:ext uri="{BB962C8B-B14F-4D97-AF65-F5344CB8AC3E}">
        <p14:creationId xmlns:p14="http://schemas.microsoft.com/office/powerpoint/2010/main" val="356403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775E61-35F5-7E64-4162-23214F67E8A1}"/>
              </a:ext>
            </a:extLst>
          </p:cNvPr>
          <p:cNvSpPr>
            <a:spLocks noGrp="1"/>
          </p:cNvSpPr>
          <p:nvPr>
            <p:ph type="title"/>
          </p:nvPr>
        </p:nvSpPr>
        <p:spPr/>
        <p:txBody>
          <a:bodyPr>
            <a:normAutofit/>
          </a:bodyPr>
          <a:lstStyle/>
          <a:p>
            <a:pPr marL="685800" indent="-685800">
              <a:buFont typeface="Wingdings" panose="05000000000000000000" pitchFamily="2" charset="2"/>
              <a:buChar char="Ø"/>
            </a:pPr>
            <a:r>
              <a:rPr lang="en-US" sz="4500" b="1" dirty="0">
                <a:latin typeface="Times New Roman" panose="02020603050405020304" pitchFamily="18" charset="0"/>
                <a:cs typeface="Times New Roman" panose="02020603050405020304" pitchFamily="18" charset="0"/>
              </a:rPr>
              <a:t>INTROPERABILITY</a:t>
            </a:r>
            <a:endParaRPr lang="en-IN" sz="45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0F90BAF2-94C4-E45A-3BBA-0901BB6E7C57}"/>
              </a:ext>
            </a:extLst>
          </p:cNvPr>
          <p:cNvSpPr>
            <a:spLocks noGrp="1"/>
          </p:cNvSpPr>
          <p:nvPr>
            <p:ph idx="1"/>
          </p:nvPr>
        </p:nvSpPr>
        <p:spPr>
          <a:xfrm>
            <a:off x="838200" y="1825625"/>
            <a:ext cx="10515600" cy="4667250"/>
          </a:xfrm>
          <a:blipFill>
            <a:blip r:embed="rId2">
              <a:alphaModFix amt="0"/>
            </a:blip>
            <a:stretch>
              <a:fillRect/>
            </a:stretch>
          </a:blipFill>
        </p:spPr>
        <p:txBody>
          <a:bodyPr/>
          <a:lstStyle/>
          <a:p>
            <a:pPr marL="0" indent="0" algn="ctr">
              <a:buNone/>
            </a:pPr>
            <a:r>
              <a:rPr lang="en-US" dirty="0"/>
              <a:t>Healthcare organizations need to ensure that technology solutions can integrate and communicate with each other to enable seamless sharing of patient data. </a:t>
            </a:r>
            <a:endParaRPr lang="en-IN" dirty="0"/>
          </a:p>
        </p:txBody>
      </p:sp>
      <p:pic>
        <p:nvPicPr>
          <p:cNvPr id="5" name="Picture 4">
            <a:extLst>
              <a:ext uri="{FF2B5EF4-FFF2-40B4-BE49-F238E27FC236}">
                <a16:creationId xmlns="" xmlns:a16="http://schemas.microsoft.com/office/drawing/2014/main" id="{97975492-7A08-9EB8-6474-9F9D80272C6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9000"/>
                    </a14:imgEffect>
                    <a14:imgEffect>
                      <a14:saturation sat="127000"/>
                    </a14:imgEffect>
                  </a14:imgLayer>
                </a14:imgProps>
              </a:ext>
              <a:ext uri="{28A0092B-C50C-407E-A947-70E740481C1C}">
                <a14:useLocalDpi xmlns:a14="http://schemas.microsoft.com/office/drawing/2010/main" val="0"/>
              </a:ext>
            </a:extLst>
          </a:blip>
          <a:stretch>
            <a:fillRect/>
          </a:stretch>
        </p:blipFill>
        <p:spPr>
          <a:xfrm>
            <a:off x="3417093" y="3113088"/>
            <a:ext cx="5357813" cy="306387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p:spPr>
      </p:pic>
    </p:spTree>
    <p:extLst>
      <p:ext uri="{BB962C8B-B14F-4D97-AF65-F5344CB8AC3E}">
        <p14:creationId xmlns:p14="http://schemas.microsoft.com/office/powerpoint/2010/main" val="152534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FADFD3-2414-7E51-FB4C-F19AC1E3DE00}"/>
              </a:ext>
            </a:extLst>
          </p:cNvPr>
          <p:cNvSpPr>
            <a:spLocks noGrp="1"/>
          </p:cNvSpPr>
          <p:nvPr>
            <p:ph type="title"/>
          </p:nvPr>
        </p:nvSpPr>
        <p:spPr/>
        <p:txBody>
          <a:bodyPr>
            <a:normAutofit/>
          </a:bodyPr>
          <a:lstStyle/>
          <a:p>
            <a:pPr marL="685800" indent="-685800">
              <a:buFont typeface="Wingdings" panose="05000000000000000000" pitchFamily="2" charset="2"/>
              <a:buChar char="Ø"/>
            </a:pPr>
            <a:r>
              <a:rPr lang="en-US" sz="4500" b="1" dirty="0">
                <a:latin typeface="Times New Roman" panose="02020603050405020304" pitchFamily="18" charset="0"/>
                <a:cs typeface="Times New Roman" panose="02020603050405020304" pitchFamily="18" charset="0"/>
              </a:rPr>
              <a:t>ADOPTION</a:t>
            </a:r>
            <a:endParaRPr lang="en-IN" sz="45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25F8B73D-0288-1134-A9EA-3C45FA9E0FF1}"/>
              </a:ext>
            </a:extLst>
          </p:cNvPr>
          <p:cNvSpPr>
            <a:spLocks noGrp="1"/>
          </p:cNvSpPr>
          <p:nvPr>
            <p:ph idx="1"/>
          </p:nvPr>
        </p:nvSpPr>
        <p:spPr>
          <a:xfrm>
            <a:off x="838200" y="1453019"/>
            <a:ext cx="10515600" cy="5404981"/>
          </a:xfrm>
        </p:spPr>
        <p:txBody>
          <a:bodyPr>
            <a:normAutofit/>
          </a:bodyPr>
          <a:lstStyle/>
          <a:p>
            <a:pPr marL="0" indent="0" algn="ctr">
              <a:buNone/>
            </a:pPr>
            <a:r>
              <a:rPr lang="en-US" b="1" dirty="0"/>
              <a:t>Healthcare providers may be reluctant to adopt new technology solutions, which can limit their effectiveness.</a:t>
            </a:r>
          </a:p>
          <a:p>
            <a:pPr marL="0" indent="0" algn="ctr">
              <a:buNone/>
            </a:pPr>
            <a:endParaRPr lang="en-US" b="1" dirty="0"/>
          </a:p>
          <a:p>
            <a:pPr>
              <a:buFont typeface="Wingdings" panose="05000000000000000000" pitchFamily="2" charset="2"/>
              <a:buChar char="Ø"/>
            </a:pPr>
            <a:r>
              <a:rPr lang="en-US" sz="4400" b="1" dirty="0">
                <a:latin typeface="Times New Roman" panose="02020603050405020304" pitchFamily="18" charset="0"/>
                <a:cs typeface="Times New Roman" panose="02020603050405020304" pitchFamily="18" charset="0"/>
              </a:rPr>
              <a:t>COST</a:t>
            </a:r>
            <a:endParaRPr lang="en-US" b="1" dirty="0">
              <a:latin typeface="+mj-lt"/>
              <a:cs typeface="Times New Roman" panose="02020603050405020304" pitchFamily="18" charset="0"/>
            </a:endParaRPr>
          </a:p>
          <a:p>
            <a:pPr marL="0" indent="0" algn="ctr">
              <a:buNone/>
            </a:pPr>
            <a:r>
              <a:rPr lang="en-US" b="1" dirty="0">
                <a:cs typeface="Times New Roman" panose="02020603050405020304" pitchFamily="18" charset="0"/>
              </a:rPr>
              <a:t>Implementing new technology solutions can be expensive, especially for smaller healthcare providers.</a:t>
            </a:r>
          </a:p>
          <a:p>
            <a:pPr marL="0" indent="0" algn="ctr">
              <a:buNone/>
            </a:pPr>
            <a:r>
              <a:rPr lang="en-US" b="1" dirty="0">
                <a:cs typeface="Times New Roman" panose="02020603050405020304" pitchFamily="18" charset="0"/>
              </a:rPr>
              <a:t>To overcome these challenges, healthcare organizations can take the following steps:</a:t>
            </a:r>
          </a:p>
          <a:p>
            <a:pPr marL="0" indent="0" algn="ctr">
              <a:buNone/>
            </a:pPr>
            <a:r>
              <a:rPr lang="en-US" b="1" dirty="0">
                <a:cs typeface="Times New Roman" panose="02020603050405020304" pitchFamily="18" charset="0"/>
              </a:rPr>
              <a:t>Invest in secure data storage and transfer solutions that use encryption, access controls, and regular audits to protect patient data.</a:t>
            </a:r>
          </a:p>
          <a:p>
            <a:pPr marL="0" indent="0">
              <a:buNone/>
            </a:pPr>
            <a:endParaRPr lang="en-US" b="1" dirty="0">
              <a:cs typeface="Times New Roman" panose="02020603050405020304" pitchFamily="18" charset="0"/>
            </a:endParaRPr>
          </a:p>
        </p:txBody>
      </p:sp>
    </p:spTree>
    <p:extLst>
      <p:ext uri="{BB962C8B-B14F-4D97-AF65-F5344CB8AC3E}">
        <p14:creationId xmlns:p14="http://schemas.microsoft.com/office/powerpoint/2010/main" val="1412888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TotalTime>
  <Words>504</Words>
  <Application>Microsoft Office PowerPoint</Application>
  <PresentationFormat>Widescreen</PresentationFormat>
  <Paragraphs>65</Paragraphs>
  <Slides>13</Slides>
  <Notes>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Arial Black</vt:lpstr>
      <vt:lpstr>Arial Rounded MT Bold</vt:lpstr>
      <vt:lpstr>Calibri</vt:lpstr>
      <vt:lpstr>Calibri Light</vt:lpstr>
      <vt:lpstr>Castellar</vt:lpstr>
      <vt:lpstr>Microsoft New Tai Lue</vt:lpstr>
      <vt:lpstr>Showcard Gothic</vt:lpstr>
      <vt:lpstr>Times New Roman</vt:lpstr>
      <vt:lpstr>Wingdings</vt:lpstr>
      <vt:lpstr>Office Theme</vt:lpstr>
      <vt:lpstr>CASE STUDY 4</vt:lpstr>
      <vt:lpstr>INTRODUCTION</vt:lpstr>
      <vt:lpstr>TELIMEDICINE</vt:lpstr>
      <vt:lpstr>PowerPoint Presentation</vt:lpstr>
      <vt:lpstr>ELECTRONIC HEALTH RECORDS (EHR)</vt:lpstr>
      <vt:lpstr>ARTIFICIAL ELLIGENCE(AI)</vt:lpstr>
      <vt:lpstr>WEARABLE DEVICES</vt:lpstr>
      <vt:lpstr>INTROPERABILITY</vt:lpstr>
      <vt:lpstr>ADOPTION</vt:lpstr>
      <vt:lpstr>PowerPoint Presentation</vt:lpstr>
      <vt:lpstr>ACCESS CONTROLS</vt:lpstr>
      <vt:lpstr>MONITORING AND LOGGING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4</dc:title>
  <dc:creator>Ananya</dc:creator>
  <cp:lastModifiedBy>Microsoft account</cp:lastModifiedBy>
  <cp:revision>15</cp:revision>
  <dcterms:created xsi:type="dcterms:W3CDTF">2023-04-27T07:05:31Z</dcterms:created>
  <dcterms:modified xsi:type="dcterms:W3CDTF">2023-04-28T10:36:38Z</dcterms:modified>
</cp:coreProperties>
</file>